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3" r:id="rId3"/>
    <p:sldId id="271" r:id="rId4"/>
    <p:sldId id="272" r:id="rId5"/>
  </p:sldIdLst>
  <p:sldSz cx="12192000" cy="6858000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8026"/>
    <a:srgbClr val="00A9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65" d="100"/>
          <a:sy n="65" d="100"/>
        </p:scale>
        <p:origin x="24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AD4BC-041B-4514-9E1E-FAE2067E50B1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C5B0-050C-43CA-AAB3-F79432BAD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18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AD4BC-041B-4514-9E1E-FAE2067E50B1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C5B0-050C-43CA-AAB3-F79432BAD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728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AD4BC-041B-4514-9E1E-FAE2067E50B1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C5B0-050C-43CA-AAB3-F79432BAD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52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AD4BC-041B-4514-9E1E-FAE2067E50B1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C5B0-050C-43CA-AAB3-F79432BAD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3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AD4BC-041B-4514-9E1E-FAE2067E50B1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C5B0-050C-43CA-AAB3-F79432BAD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37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AD4BC-041B-4514-9E1E-FAE2067E50B1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C5B0-050C-43CA-AAB3-F79432BAD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200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AD4BC-041B-4514-9E1E-FAE2067E50B1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C5B0-050C-43CA-AAB3-F79432BAD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172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AD4BC-041B-4514-9E1E-FAE2067E50B1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C5B0-050C-43CA-AAB3-F79432BAD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271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AD4BC-041B-4514-9E1E-FAE2067E50B1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C5B0-050C-43CA-AAB3-F79432BAD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580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AD4BC-041B-4514-9E1E-FAE2067E50B1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C5B0-050C-43CA-AAB3-F79432BAD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76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AD4BC-041B-4514-9E1E-FAE2067E50B1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9C5B0-050C-43CA-AAB3-F79432BAD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53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9AD4BC-041B-4514-9E1E-FAE2067E50B1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29C5B0-050C-43CA-AAB3-F79432BAD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212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288" y="3551924"/>
            <a:ext cx="4786712" cy="33060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2"/>
          <a:stretch/>
        </p:blipFill>
        <p:spPr>
          <a:xfrm>
            <a:off x="7434020" y="0"/>
            <a:ext cx="4757980" cy="355192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185980" y="0"/>
            <a:ext cx="7620000" cy="6858000"/>
          </a:xfrm>
          <a:prstGeom prst="rect">
            <a:avLst/>
          </a:prstGeom>
          <a:solidFill>
            <a:srgbClr val="00A9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14" y="365126"/>
            <a:ext cx="6804514" cy="102972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Geriatric </a:t>
            </a: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 </a:t>
            </a: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b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Mission </a:t>
            </a: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Bernal Campus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14" y="1637742"/>
            <a:ext cx="6804514" cy="2432813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Geriatric care certified ED in SF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Dedicated rooms &amp; equipment 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Geriatric care</a:t>
            </a:r>
          </a:p>
          <a:p>
            <a:pPr marL="0" indent="0">
              <a:buNone/>
            </a:pPr>
            <a:endParaRPr lang="en-US" sz="2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 physicians &amp; nurses will have specialized training in Geriatric care</a:t>
            </a:r>
          </a:p>
          <a:p>
            <a:pPr marL="0" indent="0">
              <a:buNone/>
            </a:pPr>
            <a:endParaRPr lang="en-US" sz="2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ew Geriatric ED enhances our current continuum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senior care 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options at CPMC</a:t>
            </a:r>
          </a:p>
        </p:txBody>
      </p:sp>
    </p:spTree>
    <p:extLst>
      <p:ext uri="{BB962C8B-B14F-4D97-AF65-F5344CB8AC3E}">
        <p14:creationId xmlns:p14="http://schemas.microsoft.com/office/powerpoint/2010/main" val="674506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964426" y="1010176"/>
            <a:ext cx="9227574" cy="5847823"/>
          </a:xfrm>
          <a:prstGeom prst="rect">
            <a:avLst/>
          </a:prstGeom>
          <a:solidFill>
            <a:srgbClr val="00A9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" name="Rectangle 2"/>
          <p:cNvSpPr/>
          <p:nvPr/>
        </p:nvSpPr>
        <p:spPr>
          <a:xfrm>
            <a:off x="-185980" y="0"/>
            <a:ext cx="12377980" cy="92058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55335" y="1335979"/>
            <a:ext cx="8665882" cy="4964019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Dr. Baron received </a:t>
            </a:r>
            <a:r>
              <a:rPr lang="en-US" sz="2400" dirty="0">
                <a:solidFill>
                  <a:schemeClr val="bg1"/>
                </a:solidFill>
              </a:rPr>
              <a:t>his MD from Tufts University in </a:t>
            </a:r>
            <a:r>
              <a:rPr lang="en-US" sz="2400" dirty="0" smtClean="0">
                <a:solidFill>
                  <a:schemeClr val="bg1"/>
                </a:solidFill>
              </a:rPr>
              <a:t>Boston</a:t>
            </a:r>
          </a:p>
          <a:p>
            <a:pPr marL="0" indent="0">
              <a:lnSpc>
                <a:spcPct val="80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Completed </a:t>
            </a:r>
            <a:r>
              <a:rPr lang="en-US" sz="2400" dirty="0" smtClean="0">
                <a:solidFill>
                  <a:schemeClr val="bg1"/>
                </a:solidFill>
              </a:rPr>
              <a:t>his residency &amp; fellowship in </a:t>
            </a:r>
            <a:r>
              <a:rPr lang="en-US" sz="2400" dirty="0">
                <a:solidFill>
                  <a:schemeClr val="bg1"/>
                </a:solidFill>
              </a:rPr>
              <a:t>Medicine </a:t>
            </a:r>
            <a:r>
              <a:rPr lang="en-US" sz="2400" dirty="0" smtClean="0">
                <a:solidFill>
                  <a:schemeClr val="bg1"/>
                </a:solidFill>
              </a:rPr>
              <a:t>&amp; Hematology </a:t>
            </a:r>
            <a:r>
              <a:rPr lang="en-US" sz="2400" dirty="0">
                <a:solidFill>
                  <a:schemeClr val="bg1"/>
                </a:solidFill>
              </a:rPr>
              <a:t>and Oncology at UCSF in San </a:t>
            </a:r>
            <a:r>
              <a:rPr lang="en-US" sz="2400" dirty="0" smtClean="0">
                <a:solidFill>
                  <a:schemeClr val="bg1"/>
                </a:solidFill>
              </a:rPr>
              <a:t>Francisco</a:t>
            </a:r>
          </a:p>
          <a:p>
            <a:pPr marL="0" indent="0">
              <a:lnSpc>
                <a:spcPct val="80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Currently </a:t>
            </a:r>
            <a:r>
              <a:rPr lang="en-US" sz="2400" dirty="0">
                <a:solidFill>
                  <a:schemeClr val="bg1"/>
                </a:solidFill>
              </a:rPr>
              <a:t>Chief, Division of </a:t>
            </a:r>
            <a:r>
              <a:rPr lang="en-US" sz="2400" dirty="0" smtClean="0">
                <a:solidFill>
                  <a:schemeClr val="bg1"/>
                </a:solidFill>
              </a:rPr>
              <a:t>Hematology-Oncology @ </a:t>
            </a:r>
            <a:r>
              <a:rPr lang="en-US" sz="2400" dirty="0" smtClean="0">
                <a:solidFill>
                  <a:schemeClr val="bg1"/>
                </a:solidFill>
              </a:rPr>
              <a:t>CPMC</a:t>
            </a:r>
          </a:p>
          <a:p>
            <a:pPr marL="0" indent="0">
              <a:lnSpc>
                <a:spcPct val="80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Associate </a:t>
            </a:r>
            <a:r>
              <a:rPr lang="en-US" sz="2400" dirty="0">
                <a:solidFill>
                  <a:schemeClr val="bg1"/>
                </a:solidFill>
              </a:rPr>
              <a:t>Clinical Professor, Medicine at </a:t>
            </a:r>
            <a:r>
              <a:rPr lang="en-US" sz="2400" dirty="0" smtClean="0">
                <a:solidFill>
                  <a:schemeClr val="bg1"/>
                </a:solidFill>
              </a:rPr>
              <a:t>UCSF</a:t>
            </a:r>
          </a:p>
          <a:p>
            <a:pPr marL="0" indent="0">
              <a:lnSpc>
                <a:spcPct val="80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Chair</a:t>
            </a:r>
            <a:r>
              <a:rPr lang="en-US" sz="2400" dirty="0" smtClean="0">
                <a:solidFill>
                  <a:schemeClr val="bg1"/>
                </a:solidFill>
              </a:rPr>
              <a:t>, Science Committee at Sutter CRG</a:t>
            </a:r>
          </a:p>
          <a:p>
            <a:pPr marL="0" indent="0">
              <a:lnSpc>
                <a:spcPct val="80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Medical Director, Clinical Oncology Research</a:t>
            </a:r>
          </a:p>
          <a:p>
            <a:pPr marL="0" indent="0">
              <a:lnSpc>
                <a:spcPct val="80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I</a:t>
            </a:r>
            <a:r>
              <a:rPr lang="en-US" sz="2400" dirty="0" smtClean="0">
                <a:solidFill>
                  <a:schemeClr val="bg1"/>
                </a:solidFill>
              </a:rPr>
              <a:t>nterests </a:t>
            </a:r>
            <a:r>
              <a:rPr lang="en-US" sz="2400" dirty="0">
                <a:solidFill>
                  <a:schemeClr val="bg1"/>
                </a:solidFill>
              </a:rPr>
              <a:t>are mainly in GI and GU </a:t>
            </a:r>
            <a:r>
              <a:rPr lang="en-US" sz="2400" dirty="0" smtClean="0">
                <a:solidFill>
                  <a:schemeClr val="bg1"/>
                </a:solidFill>
              </a:rPr>
              <a:t>cancers</a:t>
            </a:r>
          </a:p>
          <a:p>
            <a:pPr marL="0" indent="0">
              <a:lnSpc>
                <a:spcPct val="80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Published </a:t>
            </a:r>
            <a:r>
              <a:rPr lang="en-US" sz="2400" dirty="0">
                <a:solidFill>
                  <a:schemeClr val="bg1"/>
                </a:solidFill>
              </a:rPr>
              <a:t>in NEJM, Lancet, JAMA and </a:t>
            </a:r>
            <a:r>
              <a:rPr lang="en-US" sz="2400" dirty="0" smtClean="0">
                <a:solidFill>
                  <a:schemeClr val="bg1"/>
                </a:solidFill>
              </a:rPr>
              <a:t>JCO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55335" y="89590"/>
            <a:ext cx="8533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Ari Baron, MD</a:t>
            </a:r>
            <a:endParaRPr lang="en-US" sz="4800" dirty="0">
              <a:solidFill>
                <a:schemeClr val="bg1"/>
              </a:solidFill>
              <a:latin typeface="Garamond" panose="02020404030301010803" pitchFamily="18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5980" y="505088"/>
            <a:ext cx="3570534" cy="314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688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964426" y="0"/>
            <a:ext cx="9227574" cy="6858000"/>
          </a:xfrm>
          <a:prstGeom prst="rect">
            <a:avLst/>
          </a:prstGeom>
          <a:solidFill>
            <a:srgbClr val="00A9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1" t="8687" r="34372" b="4343"/>
          <a:stretch/>
        </p:blipFill>
        <p:spPr>
          <a:xfrm>
            <a:off x="0" y="1695595"/>
            <a:ext cx="4339525" cy="485185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964425" y="185016"/>
            <a:ext cx="8957411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Sutter </a:t>
            </a: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Safe Care </a:t>
            </a: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Sessions 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89762" y="1628132"/>
            <a:ext cx="741699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Between 9/4 to 10/5, </a:t>
            </a:r>
            <a:r>
              <a:rPr lang="en-US" sz="2400" b="1" dirty="0" smtClean="0">
                <a:solidFill>
                  <a:schemeClr val="bg1"/>
                </a:solidFill>
              </a:rPr>
              <a:t>Monday – Friday at Davies 3S</a:t>
            </a: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Also 4 evening sessions at PAC Enright where dinner is served on 9/13, 9/14, 9/17 and 9/26</a:t>
            </a: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Several </a:t>
            </a:r>
            <a:r>
              <a:rPr lang="en-US" sz="2400" dirty="0">
                <a:solidFill>
                  <a:schemeClr val="bg1"/>
                </a:solidFill>
              </a:rPr>
              <a:t>Malpractice Insurance </a:t>
            </a:r>
            <a:r>
              <a:rPr lang="en-US" sz="2400" dirty="0" smtClean="0">
                <a:solidFill>
                  <a:schemeClr val="bg1"/>
                </a:solidFill>
              </a:rPr>
              <a:t>Carriers to offer discounted </a:t>
            </a:r>
            <a:r>
              <a:rPr lang="en-US" sz="2400" dirty="0">
                <a:solidFill>
                  <a:schemeClr val="bg1"/>
                </a:solidFill>
              </a:rPr>
              <a:t>Malpractice Insurance </a:t>
            </a:r>
            <a:r>
              <a:rPr lang="en-US" sz="2400" dirty="0" smtClean="0">
                <a:solidFill>
                  <a:schemeClr val="bg1"/>
                </a:solidFill>
              </a:rPr>
              <a:t>Rates (check with your carrier)</a:t>
            </a: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Emails </a:t>
            </a:r>
            <a:r>
              <a:rPr lang="en-US" sz="2400" dirty="0" smtClean="0">
                <a:solidFill>
                  <a:schemeClr val="bg1"/>
                </a:solidFill>
              </a:rPr>
              <a:t>will </a:t>
            </a:r>
            <a:r>
              <a:rPr lang="en-US" sz="2400" dirty="0" smtClean="0">
                <a:solidFill>
                  <a:schemeClr val="bg1"/>
                </a:solidFill>
              </a:rPr>
              <a:t>be forthcoming from Dr. Sean Townsend for invitations to register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481" y="191868"/>
            <a:ext cx="1209943" cy="12099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65707" y="6086134"/>
            <a:ext cx="5904855" cy="646331"/>
          </a:xfrm>
          <a:prstGeom prst="rect">
            <a:avLst/>
          </a:prstGeom>
          <a:solidFill>
            <a:srgbClr val="F5802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2hrs </a:t>
            </a:r>
            <a:r>
              <a:rPr lang="en-US" sz="3600" dirty="0">
                <a:solidFill>
                  <a:schemeClr val="bg1"/>
                </a:solidFill>
              </a:rPr>
              <a:t>CME </a:t>
            </a:r>
            <a:r>
              <a:rPr lang="en-US" sz="3600" dirty="0" smtClean="0">
                <a:solidFill>
                  <a:schemeClr val="bg1"/>
                </a:solidFill>
              </a:rPr>
              <a:t>credit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112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48" y="1918446"/>
            <a:ext cx="6261295" cy="354105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288825" y="124998"/>
            <a:ext cx="5777481" cy="1325563"/>
          </a:xfrm>
        </p:spPr>
        <p:txBody>
          <a:bodyPr/>
          <a:lstStyle/>
          <a:p>
            <a:r>
              <a:rPr lang="en-US" dirty="0" smtClean="0"/>
              <a:t> Mission Bernal Hospital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48" y="196968"/>
            <a:ext cx="2698212" cy="13253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1908" y="1308848"/>
            <a:ext cx="509505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Thanking all our Doctors for a Successful </a:t>
            </a:r>
            <a:r>
              <a:rPr lang="en-US" dirty="0" smtClean="0"/>
              <a:t>Move.</a:t>
            </a:r>
          </a:p>
          <a:p>
            <a:endParaRPr lang="en-US" dirty="0"/>
          </a:p>
          <a:p>
            <a:r>
              <a:rPr lang="en-US" dirty="0"/>
              <a:t>Over 400 Physicians have completed the Mission Bernal training, tours and received new badges!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Dr. Warren Browner, CEO, Dr. Vernon Giang, CMO and Hamila Kownacki, COO </a:t>
            </a:r>
            <a:r>
              <a:rPr lang="en-US" dirty="0" smtClean="0"/>
              <a:t> cordially </a:t>
            </a:r>
            <a:r>
              <a:rPr lang="en-US" dirty="0"/>
              <a:t>invite you to a special luncheon between 12 Noon and 1PM on:</a:t>
            </a:r>
          </a:p>
          <a:p>
            <a:r>
              <a:rPr lang="en-US" dirty="0"/>
              <a:t> </a:t>
            </a:r>
          </a:p>
          <a:p>
            <a:r>
              <a:rPr lang="en-US" dirty="0">
                <a:solidFill>
                  <a:srgbClr val="FF0000"/>
                </a:solidFill>
              </a:rPr>
              <a:t>September 12 at PAC</a:t>
            </a:r>
          </a:p>
          <a:p>
            <a:r>
              <a:rPr lang="en-US" dirty="0">
                <a:solidFill>
                  <a:srgbClr val="FF0000"/>
                </a:solidFill>
              </a:rPr>
              <a:t>September 13 at CAL</a:t>
            </a:r>
          </a:p>
          <a:p>
            <a:r>
              <a:rPr lang="en-US" dirty="0">
                <a:solidFill>
                  <a:srgbClr val="FF0000"/>
                </a:solidFill>
              </a:rPr>
              <a:t>September 18 at DAVIES</a:t>
            </a:r>
          </a:p>
          <a:p>
            <a:r>
              <a:rPr lang="en-US" dirty="0">
                <a:solidFill>
                  <a:srgbClr val="FF0000"/>
                </a:solidFill>
              </a:rPr>
              <a:t>September 20 at MISSION BERNAL CAMPUS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To celebrate a successful </a:t>
            </a:r>
            <a:r>
              <a:rPr lang="en-US" dirty="0" smtClean="0"/>
              <a:t>move.</a:t>
            </a:r>
          </a:p>
          <a:p>
            <a:endParaRPr lang="en-US" dirty="0"/>
          </a:p>
          <a:p>
            <a:r>
              <a:rPr lang="en-US" dirty="0" smtClean="0"/>
              <a:t>Thank </a:t>
            </a:r>
            <a:r>
              <a:rPr lang="en-US" dirty="0"/>
              <a:t>You!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459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18630</TotalTime>
  <Words>185</Words>
  <Application>Microsoft Office PowerPoint</Application>
  <PresentationFormat>Widescreen</PresentationFormat>
  <Paragraphs>41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Garamond</vt:lpstr>
      <vt:lpstr>Office Theme</vt:lpstr>
      <vt:lpstr>Geriatric ED at  Mission Bernal Campus</vt:lpstr>
      <vt:lpstr>PowerPoint Presentation</vt:lpstr>
      <vt:lpstr>Sutter Safe Care  Training Sessions </vt:lpstr>
      <vt:lpstr> Mission Bernal Hospital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Lee, John, M.D. (CPMC)</dc:creator>
  <cp:lastModifiedBy>Gross, Eric (Contractor)</cp:lastModifiedBy>
  <cp:revision>44</cp:revision>
  <cp:lastPrinted>2018-08-28T00:57:08Z</cp:lastPrinted>
  <dcterms:created xsi:type="dcterms:W3CDTF">2018-05-09T22:31:19Z</dcterms:created>
  <dcterms:modified xsi:type="dcterms:W3CDTF">2018-09-04T11:48:49Z</dcterms:modified>
</cp:coreProperties>
</file>